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Tytuł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cxnSp>
        <p:nvCxnSpPr>
          <p:cNvPr id="8" name="Łącznik prosty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Symbol zastępczy daty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zawartości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15" name="Symbol zastępczy numeru slajd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6" name="Symbol zastępczy stopki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17" name="Tytuł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7" name="Łącznik prosty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2" name="Symbol zastępczy zawartości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4" name="Symbol zastępczy zawartości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cxnSp>
        <p:nvCxnSpPr>
          <p:cNvPr id="10" name="Łącznik prosty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ymbol zastępczy zawartości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1" name="Tytuł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l-PL" dirty="0" smtClean="0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1" name="camera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4" name="Symbol zastępczy daty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12398A0-30F2-4947-B594-FE80B43BAF16}" type="datetimeFigureOut">
              <a:rPr lang="pl-PL" smtClean="0"/>
              <a:t>08.09.2021</a:t>
            </a:fld>
            <a:endParaRPr lang="pl-PL" dirty="0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EA1B81F-49FD-45B5-8A9E-604262FD00E8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5" name="Symbol zastępczy tytułu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med" advClick="0" advTm="15000">
    <p:wedge/>
    <p:sndAc>
      <p:stSnd>
        <p:snd r:embed="rId13" name="camera.wav" builtIn="1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JULIA CHODKIEWICZ</a:t>
            </a:r>
          </a:p>
          <a:p>
            <a:r>
              <a:rPr lang="pl-PL" dirty="0" smtClean="0"/>
              <a:t>KL. VI A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BITWA POD WIEDNIEM</a:t>
            </a:r>
            <a:endParaRPr lang="pl-PL" dirty="0"/>
          </a:p>
        </p:txBody>
      </p:sp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75" y="142852"/>
            <a:ext cx="8096250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Prostokąt 4"/>
          <p:cNvSpPr/>
          <p:nvPr/>
        </p:nvSpPr>
        <p:spPr>
          <a:xfrm>
            <a:off x="571472" y="2214554"/>
            <a:ext cx="80010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W lecie 1682 r. Turcja rozpoczęła przygotowania do wojny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z </a:t>
            </a:r>
            <a:r>
              <a:rPr lang="pl-PL" sz="2400" dirty="0"/>
              <a:t>Austrią. 29 czerwca 1683 r. potężne siły tureckie wyruszyły z Adrianopola przez Węgry na Austrię. W Belgradzie, sułtan przekazał dowództwo nad </a:t>
            </a:r>
            <a:r>
              <a:rPr lang="pl-PL" sz="2400" dirty="0" smtClean="0"/>
              <a:t> </a:t>
            </a:r>
            <a:r>
              <a:rPr lang="pl-PL" sz="2400" dirty="0"/>
              <a:t>armią wielkiemu wezyrowi Kara Mustafie. Turcy podjęli marsz na Wiedeń. Wojska austriackie dowodzone przez księcia Karola Lotaryńskiego, wobec liczebnej przewagi tureckiej zmuszone były do wycofania się w głąb kraju. Od 14 lipca rozpoczęło się oblężenie austriackiej stolicy. Siły obrońców liczyły około 30 000. </a:t>
            </a:r>
          </a:p>
        </p:txBody>
      </p:sp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3000396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875" y="285728"/>
            <a:ext cx="809625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Prostokąt 4"/>
          <p:cNvSpPr/>
          <p:nvPr/>
        </p:nvSpPr>
        <p:spPr>
          <a:xfrm>
            <a:off x="500034" y="3286124"/>
            <a:ext cx="821537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dirty="0"/>
              <a:t>Do króla Jana III Sobieskiego przybył poseł austriacki z prośbą o szybką pomoc. Na podstawie zawartego 1 kwietnia 1683 r. przymierza </a:t>
            </a:r>
            <a:r>
              <a:rPr lang="pl-PL" dirty="0" smtClean="0"/>
              <a:t>zaczepno-odpornego, </a:t>
            </a:r>
            <a:r>
              <a:rPr lang="pl-PL" dirty="0"/>
              <a:t>polski król obiecał pomoc. </a:t>
            </a:r>
          </a:p>
          <a:p>
            <a:pPr fontAlgn="base"/>
            <a:r>
              <a:rPr lang="pl-PL" dirty="0"/>
              <a:t> </a:t>
            </a:r>
          </a:p>
          <a:p>
            <a:pPr fontAlgn="base"/>
            <a:r>
              <a:rPr lang="pl-PL" dirty="0"/>
              <a:t>16 lipca wysłał rozkazy do hetmanów koronnych, polnego Mikołaja Sieniawskiego i wielkiego Stanisława Jabłonowskiego, w których nakazywał ściągnięcie pod Kraków podległych im wojsk. 2 sierpnia Jan III Sobieski zabrał z Krakowa ok. 27 tys. wojsk koronnych, w tym 25 chorągwi husarii, nie czekając na spóźniających się Litwinów, podjął szybki marsz na odsiecz Wiedniowi. </a:t>
            </a:r>
          </a:p>
        </p:txBody>
      </p:sp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286544"/>
          </a:xfrm>
        </p:spPr>
        <p:txBody>
          <a:bodyPr/>
          <a:lstStyle/>
          <a:p>
            <a:r>
              <a:rPr lang="pl-PL" dirty="0" smtClean="0"/>
              <a:t>Trasa marszu prowadziła przez Śląsk, Morawy i Czechy. 3 września wojska sprzymierzone spotkały się w </a:t>
            </a:r>
            <a:r>
              <a:rPr lang="pl-PL" dirty="0" err="1" smtClean="0"/>
              <a:t>Tulln</a:t>
            </a:r>
            <a:r>
              <a:rPr lang="pl-PL" dirty="0" smtClean="0"/>
              <a:t> nad Dunajem. Tam Jan III Sobieski przejął komendę nad całością wojsk austriackich, niemieckich i polskich, liczących łącznie 67 tysięcy żołnierzy (w tym 31 tysięcy jazdy). Przyjęty też został jego plan operacyjny. 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919410"/>
          </a:xfrm>
        </p:spPr>
        <p:txBody>
          <a:bodyPr/>
          <a:lstStyle/>
          <a:p>
            <a:pPr algn="just"/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071810"/>
            <a:ext cx="842968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714620"/>
            <a:ext cx="8229600" cy="3786214"/>
          </a:xfrm>
        </p:spPr>
        <p:txBody>
          <a:bodyPr>
            <a:normAutofit/>
          </a:bodyPr>
          <a:lstStyle/>
          <a:p>
            <a:r>
              <a:rPr lang="pl-PL" dirty="0" smtClean="0"/>
              <a:t>Koncentracja wszystkich wojsk nastąpiła na prawym brzegu Dunaju na równinach pod </a:t>
            </a:r>
            <a:r>
              <a:rPr lang="pl-PL" dirty="0" err="1" smtClean="0"/>
              <a:t>Tulln</a:t>
            </a:r>
            <a:r>
              <a:rPr lang="pl-PL" dirty="0" smtClean="0"/>
              <a:t>, </a:t>
            </a:r>
            <a:r>
              <a:rPr lang="pl-PL" dirty="0" smtClean="0"/>
              <a:t>po przeprawieniu wojsk w dniach 6-8 września przez rzekę. Następnie wojska austriacko-niemieckie otrzymały rozkaz nacierania na </a:t>
            </a:r>
            <a:r>
              <a:rPr lang="pl-PL" dirty="0" smtClean="0"/>
              <a:t>Turków </a:t>
            </a:r>
            <a:r>
              <a:rPr lang="pl-PL" dirty="0" smtClean="0"/>
              <a:t>wzdłuż prawego brzegu Dunaju. Ich głównym zadaniem było angażowanie jak największych sił przeciwnika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i </a:t>
            </a:r>
            <a:r>
              <a:rPr lang="pl-PL" dirty="0" smtClean="0"/>
              <a:t>spychanie go wprost </a:t>
            </a:r>
            <a:r>
              <a:rPr lang="pl-PL" dirty="0" smtClean="0"/>
              <a:t>w kierunku </a:t>
            </a:r>
            <a:r>
              <a:rPr lang="pl-PL" dirty="0" smtClean="0"/>
              <a:t>broniącego się 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 smtClean="0"/>
              <a:t>oblężeniu Wiednia. 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66675"/>
            <a:ext cx="8286807" cy="264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3571876"/>
            <a:ext cx="8229600" cy="2524124"/>
          </a:xfrm>
        </p:spPr>
        <p:txBody>
          <a:bodyPr>
            <a:noAutofit/>
          </a:bodyPr>
          <a:lstStyle/>
          <a:p>
            <a:r>
              <a:rPr lang="pl-PL" sz="2800" dirty="0" smtClean="0"/>
              <a:t>Natomiast całość polskich wojsk koronnych, w tym 14 tys. jazdy, Sobieski poprowadził skrycie</a:t>
            </a:r>
            <a:r>
              <a:rPr lang="pl-PL" sz="2800" dirty="0" smtClean="0"/>
              <a:t>, </a:t>
            </a:r>
            <a:br>
              <a:rPr lang="pl-PL" sz="2800" dirty="0" smtClean="0"/>
            </a:br>
            <a:r>
              <a:rPr lang="pl-PL" sz="2800" dirty="0" smtClean="0"/>
              <a:t>z pomocą </a:t>
            </a:r>
            <a:r>
              <a:rPr lang="pl-PL" sz="2800" dirty="0" smtClean="0"/>
              <a:t>miejscowych przewodników węgierskich, okrężną drogą przez bezdroża Lasu Wiedeńskiego. P</a:t>
            </a:r>
            <a:r>
              <a:rPr lang="pl-PL" sz="2800" dirty="0" smtClean="0"/>
              <a:t>rzeprawa </a:t>
            </a:r>
            <a:r>
              <a:rPr lang="pl-PL" sz="2800" dirty="0" smtClean="0"/>
              <a:t>wielkiej masy ludzi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2800" dirty="0" smtClean="0"/>
              <a:t>i koni</a:t>
            </a:r>
            <a:r>
              <a:rPr lang="pl-PL" sz="2800" dirty="0" smtClean="0"/>
              <a:t>,</a:t>
            </a:r>
            <a:r>
              <a:rPr lang="pl-PL" sz="2800" dirty="0" smtClean="0"/>
              <a:t> </a:t>
            </a:r>
            <a:r>
              <a:rPr lang="pl-PL" sz="2800" dirty="0" smtClean="0"/>
              <a:t>trwała dwa dni.</a:t>
            </a:r>
          </a:p>
          <a:p>
            <a:endParaRPr lang="pl-PL" sz="28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291"/>
            <a:ext cx="8358246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571744"/>
            <a:ext cx="8229600" cy="3929090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Bitwa rozpoczęła się rankiem 12 września. Kara Mustafa był bardzo pewien wartości bojowej swoich wojsk, dlatego nie poczynił większych przygotowań do obrony </a:t>
            </a:r>
            <a:r>
              <a:rPr lang="pl-PL" dirty="0" smtClean="0"/>
              <a:t>. </a:t>
            </a:r>
            <a:endParaRPr lang="pl-PL" dirty="0" smtClean="0"/>
          </a:p>
          <a:p>
            <a:r>
              <a:rPr lang="pl-PL" dirty="0" smtClean="0"/>
              <a:t>Niemcy </a:t>
            </a:r>
            <a:r>
              <a:rPr lang="pl-PL" dirty="0" smtClean="0"/>
              <a:t>i Austriacy walczyli na lewym skrzydle na stokach wzgórz</a:t>
            </a:r>
            <a:r>
              <a:rPr lang="pl-PL" dirty="0" smtClean="0"/>
              <a:t>, w </a:t>
            </a:r>
            <a:r>
              <a:rPr lang="pl-PL" dirty="0" smtClean="0"/>
              <a:t>bezpośrednim sąsiedztwie Dunaju. </a:t>
            </a:r>
            <a:endParaRPr lang="pl-PL" dirty="0" smtClean="0"/>
          </a:p>
          <a:p>
            <a:r>
              <a:rPr lang="pl-PL" dirty="0" smtClean="0"/>
              <a:t>Polacy </a:t>
            </a:r>
            <a:r>
              <a:rPr lang="pl-PL" dirty="0" smtClean="0"/>
              <a:t>przedzierali się z Lasu Wiedeńskiego, ławą na przestrzeni kilku kilometrów przez pagórkowaty teren pokryty zaroślami, winnicami, </a:t>
            </a:r>
            <a:r>
              <a:rPr lang="pl-PL" dirty="0" smtClean="0"/>
              <a:t>rowami</a:t>
            </a:r>
            <a:r>
              <a:rPr lang="pl-PL" dirty="0" smtClean="0"/>
              <a:t>.</a:t>
            </a:r>
            <a:r>
              <a:rPr lang="pl-PL" dirty="0" smtClean="0"/>
              <a:t> </a:t>
            </a:r>
          </a:p>
          <a:p>
            <a:r>
              <a:rPr lang="pl-PL" dirty="0" smtClean="0"/>
              <a:t>Turcy </a:t>
            </a:r>
            <a:r>
              <a:rPr lang="pl-PL" dirty="0" smtClean="0"/>
              <a:t>nie mieli tam większych sił, gdyż z tej strony nie spodziewali się ataku.</a:t>
            </a: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0"/>
            <a:ext cx="8286808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85720" y="1785926"/>
            <a:ext cx="8572560" cy="4786346"/>
          </a:xfrm>
        </p:spPr>
        <p:txBody>
          <a:bodyPr>
            <a:noAutofit/>
          </a:bodyPr>
          <a:lstStyle/>
          <a:p>
            <a:pPr fontAlgn="base"/>
            <a:r>
              <a:rPr lang="pl-PL" sz="2400" dirty="0" smtClean="0"/>
              <a:t>Na skraj Lasu Wiedeńskiego wojska Sobieskiego wyszły dopiero w późnych godzinach popołudniowych. </a:t>
            </a:r>
            <a:r>
              <a:rPr lang="pl-PL" sz="2400" dirty="0" smtClean="0"/>
              <a:t> </a:t>
            </a:r>
            <a:r>
              <a:rPr lang="pl-PL" sz="2400" dirty="0" smtClean="0"/>
              <a:t>Ugrupowanie polskiej </a:t>
            </a:r>
            <a:r>
              <a:rPr lang="pl-PL" sz="2400" dirty="0" smtClean="0"/>
              <a:t>husarii było </a:t>
            </a:r>
            <a:r>
              <a:rPr lang="pl-PL" sz="2400" dirty="0" smtClean="0"/>
              <a:t>dla przeciwnika niewidoczne</a:t>
            </a:r>
            <a:r>
              <a:rPr lang="pl-PL" sz="2400" dirty="0" smtClean="0"/>
              <a:t>.</a:t>
            </a:r>
            <a:r>
              <a:rPr lang="pl-PL" sz="2400" dirty="0" smtClean="0"/>
              <a:t> </a:t>
            </a:r>
          </a:p>
          <a:p>
            <a:pPr fontAlgn="base"/>
            <a:r>
              <a:rPr lang="pl-PL" sz="2400" dirty="0" smtClean="0"/>
              <a:t>Pierwszą decyzją Sobieskiego było wysłanie jednej chorągwi </a:t>
            </a:r>
            <a:r>
              <a:rPr lang="pl-PL" sz="2400" dirty="0" smtClean="0"/>
              <a:t>husarskiej </a:t>
            </a:r>
            <a:r>
              <a:rPr lang="pl-PL" sz="2400" dirty="0" smtClean="0"/>
              <a:t>na rozpoznanie terenu, czy nie kryje on rowów, wilczych dołów itp. Chorągiew ta przebiegła w cwał wielkim łukiem między stanowiskami tureckimi, siejąc popłoch, 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smtClean="0"/>
              <a:t>ale </a:t>
            </a:r>
            <a:r>
              <a:rPr lang="pl-PL" sz="2400" dirty="0" smtClean="0"/>
              <a:t>i ponosząc duże straty. Wezyr Kara Mustafa, sądząc, że to główny atak wroga, posłał przeciwko niej swoją kawalerię, która </a:t>
            </a:r>
            <a:r>
              <a:rPr lang="pl-PL" sz="2400" dirty="0" smtClean="0"/>
              <a:t> </a:t>
            </a:r>
            <a:r>
              <a:rPr lang="pl-PL" sz="2400" dirty="0" smtClean="0"/>
              <a:t>dotarła przed skraj lasu, gdzie Polacy zdążyli już wytoczyć swe armaty i otworzyć ogień na przeciwnika. </a:t>
            </a:r>
          </a:p>
          <a:p>
            <a:endParaRPr lang="pl-PL" sz="20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42853"/>
            <a:ext cx="8429684" cy="164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85720" y="1928802"/>
            <a:ext cx="8643998" cy="4643470"/>
          </a:xfrm>
        </p:spPr>
        <p:txBody>
          <a:bodyPr>
            <a:noAutofit/>
          </a:bodyPr>
          <a:lstStyle/>
          <a:p>
            <a:r>
              <a:rPr lang="pl-PL" sz="2400" dirty="0" smtClean="0"/>
              <a:t>Zamieszanie jakie powstało w szeregach jazdy tureckiej, Sobieski wykorzystał, dając rozkaz do rozpoczęcia generalnego szturmu. Równocześnie o godz. 18.00, ruszyły do szarży pułki </a:t>
            </a:r>
            <a:r>
              <a:rPr lang="pl-PL" sz="2400" dirty="0" smtClean="0"/>
              <a:t>husarii, </a:t>
            </a:r>
            <a:br>
              <a:rPr lang="pl-PL" sz="2400" dirty="0" smtClean="0"/>
            </a:br>
            <a:r>
              <a:rPr lang="pl-PL" sz="2400" dirty="0" smtClean="0"/>
              <a:t>a </a:t>
            </a:r>
            <a:r>
              <a:rPr lang="pl-PL" sz="2400" dirty="0" smtClean="0"/>
              <a:t>pomiędzy nimi pułki dowodzone bezpośrednio przez króla Sobieskiego, a także jazda niemiecka</a:t>
            </a:r>
            <a:r>
              <a:rPr lang="pl-PL" sz="2400" dirty="0" smtClean="0"/>
              <a:t>.</a:t>
            </a:r>
          </a:p>
          <a:p>
            <a:r>
              <a:rPr lang="pl-PL" sz="2400" dirty="0" smtClean="0"/>
              <a:t>Impet, z jakim husaria przejechała cały teren od linii Lasu Wiedeńskiego po rzeczkę Wiedenkę, spowodował, że znajdujące się po drodze wojska nieprzyjacielskie, a</a:t>
            </a:r>
            <a:r>
              <a:rPr lang="pl-PL" sz="2400" dirty="0" smtClean="0"/>
              <a:t> </a:t>
            </a:r>
            <a:r>
              <a:rPr lang="pl-PL" sz="2400" dirty="0" smtClean="0"/>
              <a:t>także wielki wezyr rzucili się do ucieczki przez </a:t>
            </a:r>
            <a:r>
              <a:rPr lang="pl-PL" sz="2400" dirty="0" smtClean="0"/>
              <a:t>Wiedenkę</a:t>
            </a:r>
            <a:r>
              <a:rPr lang="pl-PL" sz="2400" dirty="0" smtClean="0"/>
              <a:t>. Sobieski zatrzymał swe wojska przed rzeczką, była już bowiem zbyt późna </a:t>
            </a:r>
            <a:r>
              <a:rPr lang="pl-PL" sz="2400" dirty="0" smtClean="0"/>
              <a:t>pora</a:t>
            </a:r>
            <a:r>
              <a:rPr lang="pl-PL" sz="2400" dirty="0" smtClean="0"/>
              <a:t>.</a:t>
            </a:r>
            <a:r>
              <a:rPr lang="pl-PL" sz="2400" dirty="0" smtClean="0"/>
              <a:t> </a:t>
            </a:r>
            <a:r>
              <a:rPr lang="pl-PL" sz="2400" dirty="0" smtClean="0"/>
              <a:t>Zwycięstwo było </a:t>
            </a:r>
            <a:r>
              <a:rPr lang="pl-PL" sz="2400" dirty="0" smtClean="0"/>
              <a:t>wielkie. </a:t>
            </a:r>
            <a:r>
              <a:rPr lang="pl-PL" sz="2400" dirty="0" smtClean="0"/>
              <a:t>Wiedeń </a:t>
            </a:r>
            <a:r>
              <a:rPr lang="pl-PL" sz="2400" dirty="0" smtClean="0"/>
              <a:t> został ocalony</a:t>
            </a:r>
            <a:r>
              <a:rPr lang="pl-PL" sz="2400" dirty="0" smtClean="0"/>
              <a:t>, mieszkańcy miasta witali radośnie </a:t>
            </a:r>
            <a:r>
              <a:rPr lang="pl-PL" sz="2400" dirty="0" smtClean="0"/>
              <a:t> swych wyzwolicieli</a:t>
            </a:r>
            <a:r>
              <a:rPr lang="pl-PL" sz="2400" dirty="0" smtClean="0"/>
              <a:t>.</a:t>
            </a:r>
            <a:endParaRPr lang="pl-PL" sz="2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"/>
            <a:ext cx="8501122" cy="1928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285720" y="1571612"/>
            <a:ext cx="8401080" cy="5072098"/>
          </a:xfrm>
        </p:spPr>
        <p:txBody>
          <a:bodyPr>
            <a:noAutofit/>
          </a:bodyPr>
          <a:lstStyle/>
          <a:p>
            <a:pPr algn="just" fontAlgn="base"/>
            <a:r>
              <a:rPr lang="pl-PL" sz="2400" dirty="0" smtClean="0"/>
              <a:t>Bitwa trwała około 12 godzin, z tego: przez 11,5 godziny odbywał się ostrzał artyleryjski przygotowujący atak, a sama szarża wojsk Króla Jana III Sobieskiego trwała pół godziny. </a:t>
            </a:r>
            <a:endParaRPr lang="pl-PL" sz="2400" dirty="0" smtClean="0"/>
          </a:p>
          <a:p>
            <a:pPr algn="just" fontAlgn="base">
              <a:buNone/>
            </a:pPr>
            <a:r>
              <a:rPr lang="pl-PL" sz="2400" dirty="0" smtClean="0"/>
              <a:t>     Król </a:t>
            </a:r>
            <a:r>
              <a:rPr lang="pl-PL" sz="2400" dirty="0" smtClean="0"/>
              <a:t>polski osobiście poprowadził 20 000 jazdy do ataku. Była to najsłynniejsza w dziejach szarża husarii polskiej. </a:t>
            </a:r>
            <a:endParaRPr lang="pl-PL" sz="2400" dirty="0" smtClean="0"/>
          </a:p>
          <a:p>
            <a:pPr algn="just" fontAlgn="base">
              <a:buNone/>
            </a:pPr>
            <a:endParaRPr lang="pl-PL" sz="2400" dirty="0" smtClean="0"/>
          </a:p>
          <a:p>
            <a:pPr algn="just" fontAlgn="base"/>
            <a:r>
              <a:rPr lang="pl-PL" sz="2400" dirty="0" smtClean="0"/>
              <a:t>W </a:t>
            </a:r>
            <a:r>
              <a:rPr lang="pl-PL" sz="2400" dirty="0" smtClean="0"/>
              <a:t>starciu czołowym ściana jeźdźców tureckich legła pokotem. Głównodowodzący wojsk tureckich Kara Mustafa </a:t>
            </a:r>
            <a:r>
              <a:rPr lang="pl-PL" sz="2400" dirty="0" smtClean="0"/>
              <a:t>ledwie uszedł z </a:t>
            </a:r>
            <a:r>
              <a:rPr lang="pl-PL" sz="2400" dirty="0" smtClean="0"/>
              <a:t>życiem. Potężna armia turecka została doszczętnie rozbita. Straty Turków w bitwie wyniosły ok. 10 tysięcy zabitych i 5 tysięcy rannych żołnierzy, a sprzymierzeni stracili ok. 1500 zabitych i ponad 2500 rannych.  </a:t>
            </a:r>
          </a:p>
          <a:p>
            <a:endParaRPr lang="pl-PL" sz="2400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"/>
            <a:ext cx="8429683" cy="15001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643182"/>
            <a:ext cx="8229600" cy="4000528"/>
          </a:xfrm>
        </p:spPr>
        <p:txBody>
          <a:bodyPr/>
          <a:lstStyle/>
          <a:p>
            <a:pPr fontAlgn="base"/>
            <a:r>
              <a:rPr lang="pl-PL" dirty="0" smtClean="0"/>
              <a:t>Zwycięstwo pod Wiedniem nie tylko ocaliło stolicę Austrii lecz oznaczało również załamanie się agresji osmańskiej w Europie. Bitwa była przykładem umiejętnego wykorzystania terenu przez wojska sprzymierzonych. </a:t>
            </a:r>
          </a:p>
          <a:p>
            <a:pPr fontAlgn="base"/>
            <a:r>
              <a:rPr lang="pl-PL" dirty="0" smtClean="0"/>
              <a:t>Sobieski </a:t>
            </a:r>
            <a:r>
              <a:rPr lang="pl-PL" dirty="0" smtClean="0"/>
              <a:t>jako dowódca wykazał duży talent</a:t>
            </a:r>
            <a:r>
              <a:rPr lang="pl-PL" dirty="0" smtClean="0"/>
              <a:t>,</a:t>
            </a:r>
            <a:br>
              <a:rPr lang="pl-PL" dirty="0" smtClean="0"/>
            </a:br>
            <a:r>
              <a:rPr lang="pl-PL" dirty="0" smtClean="0"/>
              <a:t> </a:t>
            </a:r>
            <a:r>
              <a:rPr lang="pl-PL" dirty="0" smtClean="0"/>
              <a:t>w umiejętny sposób kierując przebiegiem walki, 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w </a:t>
            </a:r>
            <a:r>
              <a:rPr lang="pl-PL" dirty="0" smtClean="0"/>
              <a:t>której zniszczone zostały główne siły tureckie.</a:t>
            </a:r>
          </a:p>
          <a:p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42852"/>
            <a:ext cx="871543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 advClick="0" advTm="15000">
    <p:wedge/>
    <p:sndAc>
      <p:stSnd>
        <p:snd r:embed="rId2" name="camera.wav" builtIn="1"/>
      </p:stSnd>
    </p:sndAc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ier">
  <a:themeElements>
    <a:clrScheme name="Papi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i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i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335</Words>
  <Application>Microsoft Office PowerPoint</Application>
  <PresentationFormat>Pokaz na ekranie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2" baseType="lpstr">
      <vt:lpstr>Papier</vt:lpstr>
      <vt:lpstr>BITWA POD WIEDNIEM</vt:lpstr>
      <vt:lpstr>Slajd 2</vt:lpstr>
      <vt:lpstr>Slajd 3</vt:lpstr>
      <vt:lpstr> </vt:lpstr>
      <vt:lpstr>Slajd 5</vt:lpstr>
      <vt:lpstr>Slajd 6</vt:lpstr>
      <vt:lpstr>Slajd 7</vt:lpstr>
      <vt:lpstr>Slajd 8</vt:lpstr>
      <vt:lpstr>Slajd 9</vt:lpstr>
      <vt:lpstr>Slajd 10</vt:lpstr>
      <vt:lpstr>Slajd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BITWA POD WIEDNIEM</dc:title>
  <dc:creator>acer</dc:creator>
  <cp:lastModifiedBy>acer</cp:lastModifiedBy>
  <cp:revision>12</cp:revision>
  <dcterms:created xsi:type="dcterms:W3CDTF">2021-09-08T18:45:29Z</dcterms:created>
  <dcterms:modified xsi:type="dcterms:W3CDTF">2021-09-08T20:20:34Z</dcterms:modified>
</cp:coreProperties>
</file>